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Lato Bold" panose="020B0604020202020204" charset="0"/>
      <p:regular r:id="rId14"/>
      <p:bold r:id="rId15"/>
    </p:embeddedFont>
    <p:embeddedFont>
      <p:font typeface="Open Sans Extra Bold" panose="020B0604020202020204" charset="0"/>
      <p:regular r:id="rId16"/>
      <p:bold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 Italics" panose="020B060402020202020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39" d="100"/>
          <a:sy n="39" d="100"/>
        </p:scale>
        <p:origin x="8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8856" y="1028700"/>
            <a:ext cx="7713258" cy="8229600"/>
            <a:chOff x="0" y="0"/>
            <a:chExt cx="10284344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830" r="2830"/>
            <a:stretch>
              <a:fillRect/>
            </a:stretch>
          </p:blipFill>
          <p:spPr>
            <a:xfrm>
              <a:off x="0" y="0"/>
              <a:ext cx="10284344" cy="109728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9711018" y="3599794"/>
            <a:ext cx="831315" cy="574309"/>
          </a:xfrm>
          <a:custGeom>
            <a:avLst/>
            <a:gdLst/>
            <a:ahLst/>
            <a:cxnLst/>
            <a:rect l="l" t="t" r="r" b="b"/>
            <a:pathLst>
              <a:path w="831315" h="574309">
                <a:moveTo>
                  <a:pt x="0" y="0"/>
                </a:moveTo>
                <a:lnTo>
                  <a:pt x="831315" y="0"/>
                </a:lnTo>
                <a:lnTo>
                  <a:pt x="831315" y="574309"/>
                </a:lnTo>
                <a:lnTo>
                  <a:pt x="0" y="5743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711018" y="6745436"/>
            <a:ext cx="754828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Open Sans Light"/>
              </a:rPr>
              <a:t>CONFERENCE NAME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11018" y="8281670"/>
            <a:ext cx="697369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Extra Bold"/>
              </a:rPr>
              <a:t>PLACE</a:t>
            </a:r>
          </a:p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 Extra Bold"/>
              </a:rPr>
              <a:t>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5000" y="1216479"/>
            <a:ext cx="14096765" cy="8564940"/>
          </a:xfrm>
          <a:custGeom>
            <a:avLst/>
            <a:gdLst/>
            <a:ahLst/>
            <a:cxnLst/>
            <a:rect l="l" t="t" r="r" b="b"/>
            <a:pathLst>
              <a:path w="14096765" h="8564940">
                <a:moveTo>
                  <a:pt x="0" y="0"/>
                </a:moveTo>
                <a:lnTo>
                  <a:pt x="14096765" y="0"/>
                </a:lnTo>
                <a:lnTo>
                  <a:pt x="14096765" y="8564940"/>
                </a:lnTo>
                <a:lnTo>
                  <a:pt x="0" y="8564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TextBox 3"/>
          <p:cNvSpPr txBox="1"/>
          <p:nvPr/>
        </p:nvSpPr>
        <p:spPr>
          <a:xfrm>
            <a:off x="-1410245" y="0"/>
            <a:ext cx="108632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Open Sans Light"/>
              </a:rPr>
              <a:t>STRUCTURE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105400" y="3342682"/>
            <a:ext cx="3200400" cy="1431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900" b="1" dirty="0" smtClean="0"/>
              <a:t>COUNCIL</a:t>
            </a:r>
          </a:p>
          <a:p>
            <a:pPr algn="ctr"/>
            <a:r>
              <a:rPr lang="it-IT" sz="2900" b="1" dirty="0" smtClean="0"/>
              <a:t>(12 </a:t>
            </a:r>
            <a:r>
              <a:rPr lang="it-IT" sz="2900" b="1" dirty="0" err="1" smtClean="0"/>
              <a:t>members</a:t>
            </a:r>
            <a:r>
              <a:rPr lang="it-IT" sz="2900" b="1" smtClean="0"/>
              <a:t>)</a:t>
            </a:r>
            <a:endParaRPr lang="it-IT" sz="2900" b="1" dirty="0" smtClean="0"/>
          </a:p>
          <a:p>
            <a:pPr algn="ctr"/>
            <a:r>
              <a:rPr lang="it-IT" sz="2900" b="1" dirty="0" smtClean="0"/>
              <a:t>MEETS EVERY YEAR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52" y="421982"/>
            <a:ext cx="3098470" cy="307941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47531" y="4232638"/>
            <a:ext cx="2693341" cy="2640874"/>
          </a:xfrm>
          <a:custGeom>
            <a:avLst/>
            <a:gdLst/>
            <a:ahLst/>
            <a:cxnLst/>
            <a:rect l="l" t="t" r="r" b="b"/>
            <a:pathLst>
              <a:path w="2693341" h="2640874">
                <a:moveTo>
                  <a:pt x="0" y="0"/>
                </a:moveTo>
                <a:lnTo>
                  <a:pt x="2693341" y="0"/>
                </a:lnTo>
                <a:lnTo>
                  <a:pt x="2693341" y="2640874"/>
                </a:lnTo>
                <a:lnTo>
                  <a:pt x="0" y="2640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90791" y="4053902"/>
            <a:ext cx="2835784" cy="2998345"/>
          </a:xfrm>
          <a:custGeom>
            <a:avLst/>
            <a:gdLst/>
            <a:ahLst/>
            <a:cxnLst/>
            <a:rect l="l" t="t" r="r" b="b"/>
            <a:pathLst>
              <a:path w="2835784" h="2998345">
                <a:moveTo>
                  <a:pt x="0" y="0"/>
                </a:moveTo>
                <a:lnTo>
                  <a:pt x="2835784" y="0"/>
                </a:lnTo>
                <a:lnTo>
                  <a:pt x="2835784" y="2998346"/>
                </a:lnTo>
                <a:lnTo>
                  <a:pt x="0" y="299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79150" y="3920500"/>
            <a:ext cx="3229007" cy="3131748"/>
          </a:xfrm>
          <a:custGeom>
            <a:avLst/>
            <a:gdLst/>
            <a:ahLst/>
            <a:cxnLst/>
            <a:rect l="l" t="t" r="r" b="b"/>
            <a:pathLst>
              <a:path w="3229007" h="3131748">
                <a:moveTo>
                  <a:pt x="0" y="0"/>
                </a:moveTo>
                <a:lnTo>
                  <a:pt x="3229007" y="0"/>
                </a:lnTo>
                <a:lnTo>
                  <a:pt x="3229007" y="3131748"/>
                </a:lnTo>
                <a:lnTo>
                  <a:pt x="0" y="3131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7318357"/>
            <a:ext cx="45841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ato Bold"/>
              </a:rPr>
              <a:t>MARC GEERS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811446"/>
            <a:ext cx="458412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2600" u="none">
                <a:solidFill>
                  <a:srgbClr val="000000"/>
                </a:solidFill>
                <a:latin typeface="Lato"/>
              </a:rPr>
              <a:t>President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333" y="1250046"/>
            <a:ext cx="2896589" cy="119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7"/>
              </a:lnSpc>
            </a:pPr>
            <a:r>
              <a:rPr lang="en-US" sz="6399">
                <a:solidFill>
                  <a:srgbClr val="FFFFFF"/>
                </a:solidFill>
                <a:latin typeface="Lato Bold"/>
              </a:rPr>
              <a:t>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9411" y="1337803"/>
            <a:ext cx="10996111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17"/>
              </a:lnSpc>
              <a:spcBef>
                <a:spcPct val="0"/>
              </a:spcBef>
            </a:pPr>
            <a:r>
              <a:rPr lang="en-US" sz="8097">
                <a:solidFill>
                  <a:srgbClr val="000000"/>
                </a:solidFill>
                <a:latin typeface="Open Sans Light"/>
              </a:rPr>
              <a:t>OFFICERS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03342" y="7257868"/>
            <a:ext cx="5559022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ato Bold"/>
              </a:rPr>
              <a:t>GERTJAN VAN HEIJST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03342" y="7841017"/>
            <a:ext cx="458412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Lato"/>
              </a:rPr>
              <a:t>Vice President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79150" y="7257868"/>
            <a:ext cx="533154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Lato Bold"/>
              </a:rPr>
              <a:t>JACQUES MAGNAUDET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9150" y="7750957"/>
            <a:ext cx="458412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Lato"/>
              </a:rPr>
              <a:t>Secretary General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260732" y="7257868"/>
            <a:ext cx="4584125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dirty="0">
                <a:solidFill>
                  <a:srgbClr val="000000"/>
                </a:solidFill>
                <a:latin typeface="Lato Bold"/>
              </a:rPr>
              <a:t>KERSTIN WEINBERG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260732" y="7750957"/>
            <a:ext cx="458412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Lato"/>
              </a:rPr>
              <a:t>Treasurer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0732" y="3920500"/>
            <a:ext cx="3231648" cy="3280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52" y="421982"/>
            <a:ext cx="3098470" cy="307941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681607" y="2777939"/>
            <a:ext cx="2185880" cy="2143298"/>
          </a:xfrm>
          <a:custGeom>
            <a:avLst/>
            <a:gdLst/>
            <a:ahLst/>
            <a:cxnLst/>
            <a:rect l="l" t="t" r="r" b="b"/>
            <a:pathLst>
              <a:path w="2185880" h="2143298">
                <a:moveTo>
                  <a:pt x="0" y="0"/>
                </a:moveTo>
                <a:lnTo>
                  <a:pt x="2185881" y="0"/>
                </a:lnTo>
                <a:lnTo>
                  <a:pt x="2185881" y="2143299"/>
                </a:lnTo>
                <a:lnTo>
                  <a:pt x="0" y="2143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68081" y="3856382"/>
            <a:ext cx="8797960" cy="566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7126756" y="2710083"/>
            <a:ext cx="2301485" cy="2433417"/>
          </a:xfrm>
          <a:custGeom>
            <a:avLst/>
            <a:gdLst/>
            <a:ahLst/>
            <a:cxnLst/>
            <a:rect l="l" t="t" r="r" b="b"/>
            <a:pathLst>
              <a:path w="2301485" h="2433417">
                <a:moveTo>
                  <a:pt x="0" y="0"/>
                </a:moveTo>
                <a:lnTo>
                  <a:pt x="2301485" y="0"/>
                </a:lnTo>
                <a:lnTo>
                  <a:pt x="2301485" y="2433417"/>
                </a:lnTo>
                <a:lnTo>
                  <a:pt x="0" y="2433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86916" y="2674344"/>
            <a:ext cx="2471055" cy="2396626"/>
          </a:xfrm>
          <a:custGeom>
            <a:avLst/>
            <a:gdLst/>
            <a:ahLst/>
            <a:cxnLst/>
            <a:rect l="l" t="t" r="r" b="b"/>
            <a:pathLst>
              <a:path w="2471055" h="2396626">
                <a:moveTo>
                  <a:pt x="0" y="0"/>
                </a:moveTo>
                <a:lnTo>
                  <a:pt x="2471055" y="0"/>
                </a:lnTo>
                <a:lnTo>
                  <a:pt x="2471055" y="2396626"/>
                </a:lnTo>
                <a:lnTo>
                  <a:pt x="0" y="2396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6452" y="6394626"/>
            <a:ext cx="1955748" cy="2042031"/>
          </a:xfrm>
          <a:custGeom>
            <a:avLst/>
            <a:gdLst/>
            <a:ahLst/>
            <a:cxnLst/>
            <a:rect l="l" t="t" r="r" b="b"/>
            <a:pathLst>
              <a:path w="2236984" h="2335674">
                <a:moveTo>
                  <a:pt x="0" y="0"/>
                </a:moveTo>
                <a:lnTo>
                  <a:pt x="2236984" y="0"/>
                </a:lnTo>
                <a:lnTo>
                  <a:pt x="2236984" y="2335674"/>
                </a:lnTo>
                <a:lnTo>
                  <a:pt x="0" y="2335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23890" y="6467717"/>
            <a:ext cx="2036732" cy="1940400"/>
          </a:xfrm>
          <a:custGeom>
            <a:avLst/>
            <a:gdLst/>
            <a:ahLst/>
            <a:cxnLst/>
            <a:rect l="l" t="t" r="r" b="b"/>
            <a:pathLst>
              <a:path w="2357466" h="2245964">
                <a:moveTo>
                  <a:pt x="0" y="0"/>
                </a:moveTo>
                <a:lnTo>
                  <a:pt x="2357466" y="0"/>
                </a:lnTo>
                <a:lnTo>
                  <a:pt x="2357466" y="2245965"/>
                </a:lnTo>
                <a:lnTo>
                  <a:pt x="0" y="22459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22312" y="6498255"/>
            <a:ext cx="2055442" cy="1989982"/>
          </a:xfrm>
          <a:custGeom>
            <a:avLst/>
            <a:gdLst/>
            <a:ahLst/>
            <a:cxnLst/>
            <a:rect l="l" t="t" r="r" b="b"/>
            <a:pathLst>
              <a:path w="2363314" h="2288049">
                <a:moveTo>
                  <a:pt x="0" y="0"/>
                </a:moveTo>
                <a:lnTo>
                  <a:pt x="2363314" y="0"/>
                </a:lnTo>
                <a:lnTo>
                  <a:pt x="2363314" y="2288049"/>
                </a:lnTo>
                <a:lnTo>
                  <a:pt x="0" y="22880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96595" y="6479531"/>
            <a:ext cx="2084404" cy="2008706"/>
          </a:xfrm>
          <a:custGeom>
            <a:avLst/>
            <a:gdLst/>
            <a:ahLst/>
            <a:cxnLst/>
            <a:rect l="l" t="t" r="r" b="b"/>
            <a:pathLst>
              <a:path w="2318047" h="2289778">
                <a:moveTo>
                  <a:pt x="0" y="0"/>
                </a:moveTo>
                <a:lnTo>
                  <a:pt x="2318047" y="0"/>
                </a:lnTo>
                <a:lnTo>
                  <a:pt x="2318047" y="2289778"/>
                </a:lnTo>
                <a:lnTo>
                  <a:pt x="0" y="22897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433701" y="6467717"/>
            <a:ext cx="2062874" cy="1997177"/>
          </a:xfrm>
          <a:custGeom>
            <a:avLst/>
            <a:gdLst/>
            <a:ahLst/>
            <a:cxnLst/>
            <a:rect l="l" t="t" r="r" b="b"/>
            <a:pathLst>
              <a:path w="2319845" h="2245964">
                <a:moveTo>
                  <a:pt x="0" y="0"/>
                </a:moveTo>
                <a:lnTo>
                  <a:pt x="2319844" y="0"/>
                </a:lnTo>
                <a:lnTo>
                  <a:pt x="2319844" y="2245965"/>
                </a:lnTo>
                <a:lnTo>
                  <a:pt x="0" y="22459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760657" y="6518121"/>
            <a:ext cx="2102339" cy="1970116"/>
          </a:xfrm>
          <a:custGeom>
            <a:avLst/>
            <a:gdLst/>
            <a:ahLst/>
            <a:cxnLst/>
            <a:rect l="l" t="t" r="r" b="b"/>
            <a:pathLst>
              <a:path w="2329375" h="2182873">
                <a:moveTo>
                  <a:pt x="0" y="0"/>
                </a:moveTo>
                <a:lnTo>
                  <a:pt x="2329374" y="0"/>
                </a:lnTo>
                <a:lnTo>
                  <a:pt x="2329374" y="2182873"/>
                </a:lnTo>
                <a:lnTo>
                  <a:pt x="0" y="2182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496575" y="6366840"/>
            <a:ext cx="2096017" cy="2069817"/>
          </a:xfrm>
          <a:custGeom>
            <a:avLst/>
            <a:gdLst/>
            <a:ahLst/>
            <a:cxnLst/>
            <a:rect l="l" t="t" r="r" b="b"/>
            <a:pathLst>
              <a:path w="2476951" h="2445989">
                <a:moveTo>
                  <a:pt x="0" y="0"/>
                </a:moveTo>
                <a:lnTo>
                  <a:pt x="2476951" y="0"/>
                </a:lnTo>
                <a:lnTo>
                  <a:pt x="2476951" y="2445989"/>
                </a:lnTo>
                <a:lnTo>
                  <a:pt x="0" y="2445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943077" y="5101013"/>
            <a:ext cx="3720415" cy="38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>
                <a:solidFill>
                  <a:srgbClr val="000000"/>
                </a:solidFill>
                <a:latin typeface="Lato Bold"/>
              </a:rPr>
              <a:t>MARC GEERS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43077" y="5488083"/>
            <a:ext cx="3720415" cy="36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4"/>
              </a:lnSpc>
              <a:spcBef>
                <a:spcPct val="0"/>
              </a:spcBef>
            </a:pPr>
            <a:r>
              <a:rPr lang="en-US" sz="2110" u="none">
                <a:solidFill>
                  <a:srgbClr val="000000"/>
                </a:solidFill>
                <a:latin typeface="Lato"/>
              </a:rPr>
              <a:t>President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8333" y="1250046"/>
            <a:ext cx="2896589" cy="119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7"/>
              </a:lnSpc>
            </a:pPr>
            <a:r>
              <a:rPr lang="en-US" sz="6399">
                <a:solidFill>
                  <a:srgbClr val="FFFFFF"/>
                </a:solidFill>
                <a:latin typeface="Lato Bold"/>
              </a:rPr>
              <a:t>2024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56921" y="1340844"/>
            <a:ext cx="10996111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17"/>
              </a:lnSpc>
              <a:spcBef>
                <a:spcPct val="0"/>
              </a:spcBef>
            </a:pPr>
            <a:r>
              <a:rPr lang="en-US" sz="8097">
                <a:solidFill>
                  <a:srgbClr val="000000"/>
                </a:solidFill>
                <a:latin typeface="Open Sans Light"/>
              </a:rPr>
              <a:t>COUNCIL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44210" y="5051920"/>
            <a:ext cx="4511629" cy="38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>
                <a:solidFill>
                  <a:srgbClr val="000000"/>
                </a:solidFill>
                <a:latin typeface="Lato Bold"/>
              </a:rPr>
              <a:t>GERTJAN VAN HEIJST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39817" y="5488083"/>
            <a:ext cx="3720415" cy="36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4"/>
              </a:lnSpc>
              <a:spcBef>
                <a:spcPct val="0"/>
              </a:spcBef>
            </a:pPr>
            <a:r>
              <a:rPr lang="en-US" sz="2110">
                <a:solidFill>
                  <a:srgbClr val="000000"/>
                </a:solidFill>
                <a:latin typeface="Lato"/>
              </a:rPr>
              <a:t>Vice President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01352" y="5051920"/>
            <a:ext cx="4327013" cy="38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>
                <a:solidFill>
                  <a:srgbClr val="000000"/>
                </a:solidFill>
                <a:latin typeface="Lato Bold"/>
              </a:rPr>
              <a:t>JACQUES MAGNAUDET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62236" y="5438990"/>
            <a:ext cx="3720415" cy="36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4"/>
              </a:lnSpc>
              <a:spcBef>
                <a:spcPct val="0"/>
              </a:spcBef>
            </a:pPr>
            <a:r>
              <a:rPr lang="en-US" sz="2110">
                <a:solidFill>
                  <a:srgbClr val="000000"/>
                </a:solidFill>
                <a:latin typeface="Lato"/>
              </a:rPr>
              <a:t>Secretary General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939710" y="5051919"/>
            <a:ext cx="3720415" cy="38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KERSTIN WEINBERG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68326" y="5448550"/>
            <a:ext cx="3720415" cy="36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4"/>
              </a:lnSpc>
              <a:spcBef>
                <a:spcPct val="0"/>
              </a:spcBef>
            </a:pPr>
            <a:r>
              <a:rPr lang="en-US" sz="2110" dirty="0">
                <a:solidFill>
                  <a:srgbClr val="000000"/>
                </a:solidFill>
                <a:latin typeface="Lato"/>
              </a:rPr>
              <a:t>Treasurer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8333" y="8763298"/>
            <a:ext cx="1442889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PILAR ARIZA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71800" y="8772511"/>
            <a:ext cx="1130881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ANNE JUEL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02738" y="8772511"/>
            <a:ext cx="1813329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ANKE LINDNER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403109" y="8697965"/>
            <a:ext cx="2030592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M. VITTORIA SALVETTI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72089" y="8697964"/>
            <a:ext cx="1694202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OLE SIGMUND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676303" y="8714192"/>
            <a:ext cx="2342855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FERNANDO PINHO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683729" y="8772511"/>
            <a:ext cx="2102644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>
                <a:solidFill>
                  <a:srgbClr val="000000"/>
                </a:solidFill>
                <a:latin typeface="Lato Bold"/>
              </a:rPr>
              <a:t>GABOR STEPAN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66041" y="2598303"/>
            <a:ext cx="2267755" cy="2301967"/>
          </a:xfrm>
          <a:prstGeom prst="rect">
            <a:avLst/>
          </a:prstGeom>
        </p:spPr>
      </p:pic>
      <p:pic>
        <p:nvPicPr>
          <p:cNvPr id="34" name="Immagine 4">
            <a:extLst>
              <a:ext uri="{FF2B5EF4-FFF2-40B4-BE49-F238E27FC236}">
                <a16:creationId xmlns:a16="http://schemas.microsoft.com/office/drawing/2014/main" id="{61119578-4A77-6D97-43B1-102FF08B9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135">
            <a:off x="9088321" y="6531943"/>
            <a:ext cx="2013889" cy="197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2"/>
          <p:cNvSpPr txBox="1"/>
          <p:nvPr/>
        </p:nvSpPr>
        <p:spPr>
          <a:xfrm>
            <a:off x="9010582" y="8718260"/>
            <a:ext cx="234285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STEFANIE</a:t>
            </a:r>
          </a:p>
          <a:p>
            <a:pPr algn="ctr">
              <a:lnSpc>
                <a:spcPts val="3165"/>
              </a:lnSpc>
            </a:pPr>
            <a:r>
              <a:rPr lang="en-US" sz="2434" dirty="0">
                <a:solidFill>
                  <a:srgbClr val="000000"/>
                </a:solidFill>
                <a:latin typeface="Lato Bold"/>
              </a:rPr>
              <a:t>REESE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84955" y="3004484"/>
            <a:ext cx="2821644" cy="5549900"/>
          </a:xfrm>
          <a:custGeom>
            <a:avLst/>
            <a:gdLst/>
            <a:ahLst/>
            <a:cxnLst/>
            <a:rect l="l" t="t" r="r" b="b"/>
            <a:pathLst>
              <a:path w="2821644" h="5549900">
                <a:moveTo>
                  <a:pt x="0" y="0"/>
                </a:moveTo>
                <a:lnTo>
                  <a:pt x="2821644" y="0"/>
                </a:lnTo>
                <a:lnTo>
                  <a:pt x="2821644" y="5549900"/>
                </a:lnTo>
                <a:lnTo>
                  <a:pt x="0" y="55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53194" y="3004484"/>
            <a:ext cx="5410347" cy="5549900"/>
          </a:xfrm>
          <a:custGeom>
            <a:avLst/>
            <a:gdLst/>
            <a:ahLst/>
            <a:cxnLst/>
            <a:rect l="l" t="t" r="r" b="b"/>
            <a:pathLst>
              <a:path w="5410347" h="5549900">
                <a:moveTo>
                  <a:pt x="0" y="0"/>
                </a:moveTo>
                <a:lnTo>
                  <a:pt x="5410348" y="0"/>
                </a:lnTo>
                <a:lnTo>
                  <a:pt x="5410348" y="5549900"/>
                </a:lnTo>
                <a:lnTo>
                  <a:pt x="0" y="55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52739" y="2928284"/>
            <a:ext cx="6328505" cy="696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</a:pPr>
            <a:r>
              <a:rPr lang="en-US" sz="2645">
                <a:solidFill>
                  <a:srgbClr val="000000"/>
                </a:solidFill>
                <a:latin typeface="Lato Bold"/>
              </a:rPr>
              <a:t>EUROMECH should promote in Europe the development of Mechanics as a fundamental branch of science and engineering.</a:t>
            </a:r>
          </a:p>
          <a:p>
            <a:pPr>
              <a:lnSpc>
                <a:spcPts val="3968"/>
              </a:lnSpc>
            </a:pPr>
            <a:endParaRPr lang="en-US" sz="2645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3968"/>
              </a:lnSpc>
            </a:pPr>
            <a:r>
              <a:rPr lang="en-US" sz="2645">
                <a:solidFill>
                  <a:srgbClr val="000000"/>
                </a:solidFill>
                <a:latin typeface="Lato Bold"/>
              </a:rPr>
              <a:t>Founded by George Batchelor and Dietrich Küchemann in 1964. Expanded in 1993 by David Crighton to become the European Mechanics Society. </a:t>
            </a:r>
          </a:p>
          <a:p>
            <a:pPr>
              <a:lnSpc>
                <a:spcPts val="3968"/>
              </a:lnSpc>
            </a:pPr>
            <a:endParaRPr lang="en-US" sz="2645">
              <a:solidFill>
                <a:srgbClr val="000000"/>
              </a:solidFill>
              <a:latin typeface="Lato Bold"/>
            </a:endParaRPr>
          </a:p>
          <a:p>
            <a:pPr>
              <a:lnSpc>
                <a:spcPts val="3968"/>
              </a:lnSpc>
            </a:pPr>
            <a:r>
              <a:rPr lang="en-US" sz="2645">
                <a:solidFill>
                  <a:srgbClr val="000000"/>
                </a:solidFill>
                <a:latin typeface="Lato Bold"/>
              </a:rPr>
              <a:t>EUROMECH now has over 3000 active members</a:t>
            </a:r>
          </a:p>
          <a:p>
            <a:pPr>
              <a:lnSpc>
                <a:spcPts val="3968"/>
              </a:lnSpc>
            </a:pPr>
            <a:endParaRPr lang="en-US" sz="2645">
              <a:solidFill>
                <a:srgbClr val="000000"/>
              </a:solidFill>
              <a:latin typeface="Lato Bold"/>
            </a:endParaRPr>
          </a:p>
          <a:p>
            <a:pPr marL="0" lvl="0" indent="0" algn="l">
              <a:lnSpc>
                <a:spcPts val="3968"/>
              </a:lnSpc>
              <a:spcBef>
                <a:spcPct val="0"/>
              </a:spcBef>
            </a:pPr>
            <a:endParaRPr lang="en-US" sz="2645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52739" y="1038225"/>
            <a:ext cx="553209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80"/>
              </a:lnSpc>
              <a:spcBef>
                <a:spcPct val="0"/>
              </a:spcBef>
            </a:pPr>
            <a:r>
              <a:rPr lang="en-US" sz="7900">
                <a:solidFill>
                  <a:srgbClr val="000000"/>
                </a:solidFill>
                <a:latin typeface="Open Sans Light"/>
              </a:rPr>
              <a:t>HISTORY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84955" y="8708371"/>
            <a:ext cx="237267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</a:rPr>
              <a:t>G. Batchelor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53194" y="8707438"/>
            <a:ext cx="4885021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</a:rPr>
              <a:t>1st EUROMECH Colloquium (Berlin, 1965). D. Küchemann (right)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88453" y="2191841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88453" y="3471682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88453" y="4751522"/>
            <a:ext cx="771999" cy="77199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301514" y="1975330"/>
            <a:ext cx="7130602" cy="7096382"/>
          </a:xfrm>
          <a:custGeom>
            <a:avLst/>
            <a:gdLst/>
            <a:ahLst/>
            <a:cxnLst/>
            <a:rect l="l" t="t" r="r" b="b"/>
            <a:pathLst>
              <a:path w="7130602" h="7096382">
                <a:moveTo>
                  <a:pt x="0" y="0"/>
                </a:moveTo>
                <a:lnTo>
                  <a:pt x="7130602" y="0"/>
                </a:lnTo>
                <a:lnTo>
                  <a:pt x="7130602" y="7096382"/>
                </a:lnTo>
                <a:lnTo>
                  <a:pt x="0" y="7096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52" r="-2932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204270" y="1951858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200">
                <a:solidFill>
                  <a:srgbClr val="000000"/>
                </a:solidFill>
                <a:latin typeface="Lato"/>
              </a:rPr>
              <a:t>Colloquia (topical workshops)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01847" y="218141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04270" y="3233926"/>
            <a:ext cx="9083730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Lato"/>
              </a:rPr>
              <a:t>Conferences (thematic conferences)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01847" y="3461251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60452" y="5798063"/>
            <a:ext cx="9727548" cy="312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Lato Bold"/>
              </a:rPr>
              <a:t>Fellows</a:t>
            </a:r>
            <a:r>
              <a:rPr lang="en-US" sz="4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Lato Italics"/>
              </a:rPr>
              <a:t>Fluids/Solids</a:t>
            </a:r>
          </a:p>
          <a:p>
            <a:pPr marL="906780" lvl="1" indent="-453390">
              <a:lnSpc>
                <a:spcPts val="840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Lato Bold"/>
              </a:rPr>
              <a:t>Prizes</a:t>
            </a:r>
            <a:r>
              <a:rPr lang="en-US" sz="4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Lato Italics"/>
              </a:rPr>
              <a:t>Fluids/Solids</a:t>
            </a:r>
          </a:p>
          <a:p>
            <a:pPr marL="906780" lvl="1" indent="-453390" algn="l">
              <a:lnSpc>
                <a:spcPts val="840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Lato Bold"/>
              </a:rPr>
              <a:t>Young Scientist Prizes</a:t>
            </a:r>
            <a:r>
              <a:rPr lang="en-US" sz="4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Lato Italics"/>
              </a:rPr>
              <a:t>Fluids/Solids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04270" y="4515994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Lato"/>
              </a:rPr>
              <a:t>Awards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01847" y="4741091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514" y="438150"/>
            <a:ext cx="553209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80"/>
              </a:lnSpc>
              <a:spcBef>
                <a:spcPct val="0"/>
              </a:spcBef>
            </a:pPr>
            <a:r>
              <a:rPr lang="en-US" sz="7900">
                <a:solidFill>
                  <a:srgbClr val="000000"/>
                </a:solidFill>
                <a:latin typeface="Open Sans Light"/>
              </a:rPr>
              <a:t>ACTIVITIES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6332" y="2320778"/>
            <a:ext cx="3388048" cy="3701882"/>
            <a:chOff x="0" y="0"/>
            <a:chExt cx="3133810" cy="3424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3424094"/>
            </a:xfrm>
            <a:custGeom>
              <a:avLst/>
              <a:gdLst/>
              <a:ahLst/>
              <a:cxnLst/>
              <a:rect l="l" t="t" r="r" b="b"/>
              <a:pathLst>
                <a:path w="3133810" h="3424094">
                  <a:moveTo>
                    <a:pt x="3009350" y="3424094"/>
                  </a:moveTo>
                  <a:lnTo>
                    <a:pt x="124460" y="3424094"/>
                  </a:lnTo>
                  <a:cubicBezTo>
                    <a:pt x="55880" y="3424094"/>
                    <a:pt x="0" y="3368214"/>
                    <a:pt x="0" y="32996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299634"/>
                  </a:lnTo>
                  <a:cubicBezTo>
                    <a:pt x="3133810" y="3368214"/>
                    <a:pt x="3077930" y="3424094"/>
                    <a:pt x="3009350" y="342409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676540" y="2320778"/>
            <a:ext cx="3388048" cy="3701882"/>
            <a:chOff x="0" y="0"/>
            <a:chExt cx="3133810" cy="34240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33810" cy="3424094"/>
            </a:xfrm>
            <a:custGeom>
              <a:avLst/>
              <a:gdLst/>
              <a:ahLst/>
              <a:cxnLst/>
              <a:rect l="l" t="t" r="r" b="b"/>
              <a:pathLst>
                <a:path w="3133810" h="3424094">
                  <a:moveTo>
                    <a:pt x="3009350" y="3424094"/>
                  </a:moveTo>
                  <a:lnTo>
                    <a:pt x="124460" y="3424094"/>
                  </a:lnTo>
                  <a:cubicBezTo>
                    <a:pt x="55880" y="3424094"/>
                    <a:pt x="0" y="3368214"/>
                    <a:pt x="0" y="32996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299634"/>
                  </a:lnTo>
                  <a:cubicBezTo>
                    <a:pt x="3133810" y="3368214"/>
                    <a:pt x="3077930" y="3424094"/>
                    <a:pt x="3009350" y="342409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511644" y="2320778"/>
            <a:ext cx="3388048" cy="3701882"/>
            <a:chOff x="0" y="0"/>
            <a:chExt cx="3133810" cy="34240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3424094"/>
            </a:xfrm>
            <a:custGeom>
              <a:avLst/>
              <a:gdLst/>
              <a:ahLst/>
              <a:cxnLst/>
              <a:rect l="l" t="t" r="r" b="b"/>
              <a:pathLst>
                <a:path w="3133810" h="3424094">
                  <a:moveTo>
                    <a:pt x="3009350" y="3424094"/>
                  </a:moveTo>
                  <a:lnTo>
                    <a:pt x="124460" y="3424094"/>
                  </a:lnTo>
                  <a:cubicBezTo>
                    <a:pt x="55880" y="3424094"/>
                    <a:pt x="0" y="3368214"/>
                    <a:pt x="0" y="32996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299634"/>
                  </a:lnTo>
                  <a:cubicBezTo>
                    <a:pt x="3133810" y="3368214"/>
                    <a:pt x="3077930" y="3424094"/>
                    <a:pt x="3009350" y="342409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841436" y="2320778"/>
            <a:ext cx="3388048" cy="3701882"/>
            <a:chOff x="0" y="0"/>
            <a:chExt cx="3133810" cy="34240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33810" cy="3424094"/>
            </a:xfrm>
            <a:custGeom>
              <a:avLst/>
              <a:gdLst/>
              <a:ahLst/>
              <a:cxnLst/>
              <a:rect l="l" t="t" r="r" b="b"/>
              <a:pathLst>
                <a:path w="3133810" h="3424094">
                  <a:moveTo>
                    <a:pt x="3009350" y="3424094"/>
                  </a:moveTo>
                  <a:lnTo>
                    <a:pt x="124460" y="3424094"/>
                  </a:lnTo>
                  <a:cubicBezTo>
                    <a:pt x="55880" y="3424094"/>
                    <a:pt x="0" y="3368214"/>
                    <a:pt x="0" y="32996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299634"/>
                  </a:lnTo>
                  <a:cubicBezTo>
                    <a:pt x="3133810" y="3368214"/>
                    <a:pt x="3077930" y="3424094"/>
                    <a:pt x="3009350" y="342409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0" y="419100"/>
            <a:ext cx="18288000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60"/>
              </a:lnSpc>
              <a:spcBef>
                <a:spcPct val="0"/>
              </a:spcBef>
            </a:pPr>
            <a:r>
              <a:rPr lang="en-US" sz="6300">
                <a:solidFill>
                  <a:srgbClr val="000000"/>
                </a:solidFill>
                <a:latin typeface="Open Sans Light"/>
              </a:rPr>
              <a:t>ADVANTAGES OF BEING EUROMECH MEMBER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30051" y="3548870"/>
            <a:ext cx="3064329" cy="195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Lato"/>
              </a:rPr>
              <a:t>organize its events serving the scientific Mechanics community. </a:t>
            </a:r>
          </a:p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La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30051" y="2544546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00000"/>
                </a:solidFill>
                <a:latin typeface="Lato Bold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52512" y="3535851"/>
            <a:ext cx="2836103" cy="273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Lato"/>
              </a:rPr>
              <a:t>use of the organization’s network for announcing events of affiliated organizations. </a:t>
            </a:r>
          </a:p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La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0259" y="2544546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00000"/>
                </a:solidFill>
                <a:latin typeface="Lato Bold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36113" y="3548870"/>
            <a:ext cx="2715079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can be nominated for a EUROMECH award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43194" y="2544546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00000"/>
                </a:solidFill>
                <a:latin typeface="Lato Bold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15995" y="3572597"/>
            <a:ext cx="3038929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participate in EUROMECH colloquia at a reduced fee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65155" y="2544546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00000"/>
                </a:solidFill>
                <a:latin typeface="Lato Bold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27261" y="1524000"/>
            <a:ext cx="1277747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 Bold"/>
              </a:rPr>
              <a:t>EUROMECH is an organization driven by members and serving its members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006332" y="6357642"/>
            <a:ext cx="3388048" cy="3701882"/>
            <a:chOff x="0" y="0"/>
            <a:chExt cx="3133810" cy="34240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33810" cy="3424094"/>
            </a:xfrm>
            <a:custGeom>
              <a:avLst/>
              <a:gdLst/>
              <a:ahLst/>
              <a:cxnLst/>
              <a:rect l="l" t="t" r="r" b="b"/>
              <a:pathLst>
                <a:path w="3133810" h="3424094">
                  <a:moveTo>
                    <a:pt x="3009350" y="3424094"/>
                  </a:moveTo>
                  <a:lnTo>
                    <a:pt x="124460" y="3424094"/>
                  </a:lnTo>
                  <a:cubicBezTo>
                    <a:pt x="55880" y="3424094"/>
                    <a:pt x="0" y="3368214"/>
                    <a:pt x="0" y="32996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299634"/>
                  </a:lnTo>
                  <a:cubicBezTo>
                    <a:pt x="3133810" y="3368214"/>
                    <a:pt x="3077930" y="3424094"/>
                    <a:pt x="3009350" y="342409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2330051" y="7555230"/>
            <a:ext cx="3064329" cy="273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Lato"/>
              </a:rPr>
              <a:t>receive the EUROMECH newsletter with relevant information on the society and its members </a:t>
            </a:r>
          </a:p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Lat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30051" y="6581410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Lato Bold"/>
              </a:rPr>
              <a:t>06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841436" y="6357642"/>
            <a:ext cx="3388048" cy="3701882"/>
            <a:chOff x="0" y="0"/>
            <a:chExt cx="3133810" cy="342409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133810" cy="3424094"/>
            </a:xfrm>
            <a:custGeom>
              <a:avLst/>
              <a:gdLst/>
              <a:ahLst/>
              <a:cxnLst/>
              <a:rect l="l" t="t" r="r" b="b"/>
              <a:pathLst>
                <a:path w="3133810" h="3424094">
                  <a:moveTo>
                    <a:pt x="3009350" y="3424094"/>
                  </a:moveTo>
                  <a:lnTo>
                    <a:pt x="124460" y="3424094"/>
                  </a:lnTo>
                  <a:cubicBezTo>
                    <a:pt x="55880" y="3424094"/>
                    <a:pt x="0" y="3368214"/>
                    <a:pt x="0" y="32996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299634"/>
                  </a:lnTo>
                  <a:cubicBezTo>
                    <a:pt x="3133810" y="3368214"/>
                    <a:pt x="3077930" y="3424094"/>
                    <a:pt x="3009350" y="342409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6165155" y="7459996"/>
            <a:ext cx="3064329" cy="273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Lato"/>
              </a:rPr>
              <a:t>fees are paid through  conferences, colloquia, affiliated  organizations or through individual contributions</a:t>
            </a:r>
          </a:p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Lat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165155" y="6581410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Lato Bold"/>
              </a:rPr>
              <a:t>07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677159" y="6357642"/>
            <a:ext cx="3388048" cy="3701882"/>
            <a:chOff x="0" y="0"/>
            <a:chExt cx="3133810" cy="342409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33810" cy="3424094"/>
            </a:xfrm>
            <a:custGeom>
              <a:avLst/>
              <a:gdLst/>
              <a:ahLst/>
              <a:cxnLst/>
              <a:rect l="l" t="t" r="r" b="b"/>
              <a:pathLst>
                <a:path w="3133810" h="3424094">
                  <a:moveTo>
                    <a:pt x="3009350" y="3424094"/>
                  </a:moveTo>
                  <a:lnTo>
                    <a:pt x="124460" y="3424094"/>
                  </a:lnTo>
                  <a:cubicBezTo>
                    <a:pt x="55880" y="3424094"/>
                    <a:pt x="0" y="3368214"/>
                    <a:pt x="0" y="32996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299634"/>
                  </a:lnTo>
                  <a:cubicBezTo>
                    <a:pt x="3133810" y="3368214"/>
                    <a:pt x="3077930" y="3424094"/>
                    <a:pt x="3009350" y="342409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9952512" y="7459996"/>
            <a:ext cx="3064329" cy="234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Lato"/>
              </a:rPr>
              <a:t>Young members are eligible for financial support to attend EUROMECH events </a:t>
            </a: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Lato"/>
            </a:endParaRPr>
          </a:p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Lat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000878" y="6581410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Lato Bold"/>
              </a:rPr>
              <a:t>08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3132" y="3017696"/>
            <a:ext cx="14470380" cy="53975"/>
          </a:xfrm>
          <a:prstGeom prst="rect">
            <a:avLst/>
          </a:prstGeom>
          <a:solidFill>
            <a:srgbClr val="515151"/>
          </a:solidFill>
        </p:spPr>
      </p:sp>
      <p:sp>
        <p:nvSpPr>
          <p:cNvPr id="7" name="Freeform 7"/>
          <p:cNvSpPr/>
          <p:nvPr/>
        </p:nvSpPr>
        <p:spPr>
          <a:xfrm>
            <a:off x="8703945" y="2633479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212" b="-21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626389"/>
            <a:ext cx="18490614" cy="2817644"/>
          </a:xfrm>
          <a:custGeom>
            <a:avLst/>
            <a:gdLst/>
            <a:ahLst/>
            <a:cxnLst/>
            <a:rect l="l" t="t" r="r" b="b"/>
            <a:pathLst>
              <a:path w="18490614" h="2817644">
                <a:moveTo>
                  <a:pt x="0" y="0"/>
                </a:moveTo>
                <a:lnTo>
                  <a:pt x="18490614" y="0"/>
                </a:lnTo>
                <a:lnTo>
                  <a:pt x="18490614" y="2817643"/>
                </a:lnTo>
                <a:lnTo>
                  <a:pt x="0" y="28176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9169" t="-3919" b="-391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21383" y="419100"/>
            <a:ext cx="108632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Open Sans Light"/>
              </a:rPr>
              <a:t>COLLOQUIA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989" y="3989564"/>
            <a:ext cx="3306287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Lato"/>
              </a:rPr>
              <a:t>approximately 10 per year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59121" y="3890684"/>
            <a:ext cx="3401876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Lato"/>
              </a:rPr>
              <a:t>informal meetings on specialized research topics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78863" y="3890684"/>
            <a:ext cx="2911713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Lato"/>
              </a:rPr>
              <a:t>40 to 70 researchers invited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41470" y="3890684"/>
            <a:ext cx="4156921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Lato"/>
              </a:rPr>
              <a:t>€ 2.000 seed money contribution from EUROMECH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28903" y="3890684"/>
            <a:ext cx="3009109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Lato"/>
              </a:rPr>
              <a:t>no proceedings necessary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54611" y="4280303"/>
            <a:ext cx="5978779" cy="1355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3"/>
              </a:lnSpc>
            </a:pPr>
            <a:endParaRPr/>
          </a:p>
        </p:txBody>
      </p:sp>
      <p:sp>
        <p:nvSpPr>
          <p:cNvPr id="16" name="Freeform 7"/>
          <p:cNvSpPr/>
          <p:nvPr/>
        </p:nvSpPr>
        <p:spPr>
          <a:xfrm>
            <a:off x="12494664" y="2633479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212" b="-212"/>
            </a:stretch>
          </a:blipFill>
        </p:spPr>
      </p:sp>
      <p:sp>
        <p:nvSpPr>
          <p:cNvPr id="17" name="Freeform 7"/>
          <p:cNvSpPr/>
          <p:nvPr/>
        </p:nvSpPr>
        <p:spPr>
          <a:xfrm>
            <a:off x="15793402" y="2633479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212" b="-212"/>
            </a:stretch>
          </a:blipFill>
        </p:spPr>
      </p:sp>
      <p:sp>
        <p:nvSpPr>
          <p:cNvPr id="18" name="Freeform 7"/>
          <p:cNvSpPr/>
          <p:nvPr/>
        </p:nvSpPr>
        <p:spPr>
          <a:xfrm>
            <a:off x="5013484" y="2579503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212" b="-212"/>
            </a:stretch>
          </a:blipFill>
        </p:spPr>
      </p:sp>
      <p:sp>
        <p:nvSpPr>
          <p:cNvPr id="19" name="Freeform 7"/>
          <p:cNvSpPr/>
          <p:nvPr/>
        </p:nvSpPr>
        <p:spPr>
          <a:xfrm>
            <a:off x="1828800" y="2625547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212" b="-212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4202" y="336871"/>
            <a:ext cx="3098470" cy="307941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21347" y="3685840"/>
            <a:ext cx="9101493" cy="6033663"/>
          </a:xfrm>
          <a:custGeom>
            <a:avLst/>
            <a:gdLst/>
            <a:ahLst/>
            <a:cxnLst/>
            <a:rect l="l" t="t" r="r" b="b"/>
            <a:pathLst>
              <a:path w="9101493" h="6033663">
                <a:moveTo>
                  <a:pt x="0" y="0"/>
                </a:moveTo>
                <a:lnTo>
                  <a:pt x="9101493" y="0"/>
                </a:lnTo>
                <a:lnTo>
                  <a:pt x="9101493" y="6033663"/>
                </a:lnTo>
                <a:lnTo>
                  <a:pt x="0" y="6033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22840" y="3685840"/>
            <a:ext cx="9065160" cy="6000328"/>
          </a:xfrm>
          <a:custGeom>
            <a:avLst/>
            <a:gdLst/>
            <a:ahLst/>
            <a:cxnLst/>
            <a:rect l="l" t="t" r="r" b="b"/>
            <a:pathLst>
              <a:path w="9065160" h="6000328">
                <a:moveTo>
                  <a:pt x="0" y="0"/>
                </a:moveTo>
                <a:lnTo>
                  <a:pt x="9065160" y="0"/>
                </a:lnTo>
                <a:lnTo>
                  <a:pt x="9065160" y="6000328"/>
                </a:lnTo>
                <a:lnTo>
                  <a:pt x="0" y="6000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095878" y="627415"/>
            <a:ext cx="6192122" cy="3058425"/>
          </a:xfrm>
          <a:custGeom>
            <a:avLst/>
            <a:gdLst/>
            <a:ahLst/>
            <a:cxnLst/>
            <a:rect l="l" t="t" r="r" b="b"/>
            <a:pathLst>
              <a:path w="6192122" h="3058425">
                <a:moveTo>
                  <a:pt x="0" y="0"/>
                </a:moveTo>
                <a:lnTo>
                  <a:pt x="6192122" y="0"/>
                </a:lnTo>
                <a:lnTo>
                  <a:pt x="6192122" y="3058425"/>
                </a:lnTo>
                <a:lnTo>
                  <a:pt x="0" y="3058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94202" y="1164936"/>
            <a:ext cx="2896589" cy="119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7"/>
              </a:lnSpc>
            </a:pPr>
            <a:r>
              <a:rPr lang="en-US" sz="6399">
                <a:solidFill>
                  <a:srgbClr val="FFFFFF"/>
                </a:solidFill>
                <a:latin typeface="Lato Bold"/>
              </a:rPr>
              <a:t>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31583" y="1266980"/>
            <a:ext cx="108632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Open Sans Light"/>
              </a:rPr>
              <a:t>COLLOQUIA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49000" y="3273248"/>
            <a:ext cx="3835640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dirty="0">
                <a:solidFill>
                  <a:srgbClr val="000000"/>
                </a:solidFill>
                <a:latin typeface="Lato"/>
              </a:rPr>
              <a:t>€ 3.000 seed money contribution from EUROMECH</a:t>
            </a:r>
          </a:p>
          <a:p>
            <a:pPr algn="ctr">
              <a:lnSpc>
                <a:spcPts val="468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158691" y="5979580"/>
            <a:ext cx="18129309" cy="11803"/>
          </a:xfrm>
          <a:prstGeom prst="line">
            <a:avLst/>
          </a:prstGeom>
          <a:ln w="952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0" y="6219983"/>
            <a:ext cx="18288031" cy="5603872"/>
          </a:xfrm>
          <a:custGeom>
            <a:avLst/>
            <a:gdLst/>
            <a:ahLst/>
            <a:cxnLst/>
            <a:rect l="l" t="t" r="r" b="b"/>
            <a:pathLst>
              <a:path w="18288031" h="5603872">
                <a:moveTo>
                  <a:pt x="0" y="0"/>
                </a:moveTo>
                <a:lnTo>
                  <a:pt x="18288031" y="0"/>
                </a:lnTo>
                <a:lnTo>
                  <a:pt x="18288031" y="5603871"/>
                </a:lnTo>
                <a:lnTo>
                  <a:pt x="0" y="5603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t="-58714" b="-587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21383" y="419100"/>
            <a:ext cx="108632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Open Sans Light"/>
              </a:rPr>
              <a:t>CONFERENCES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9989" y="3372128"/>
            <a:ext cx="3306287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Lato"/>
              </a:rPr>
              <a:t>broad in scientific scope</a:t>
            </a:r>
          </a:p>
          <a:p>
            <a:pPr algn="ctr">
              <a:lnSpc>
                <a:spcPts val="468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La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59121" y="3273248"/>
            <a:ext cx="3401876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Lato"/>
              </a:rPr>
              <a:t>300 to 1500 participants </a:t>
            </a:r>
          </a:p>
          <a:p>
            <a:pPr algn="ctr">
              <a:lnSpc>
                <a:spcPts val="468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La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74257" y="3273248"/>
            <a:ext cx="3539486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Lato"/>
              </a:rPr>
              <a:t>meet and discuss current research on a regular basis</a:t>
            </a:r>
          </a:p>
          <a:p>
            <a:pPr algn="ctr">
              <a:lnSpc>
                <a:spcPts val="468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La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630400" y="3219957"/>
            <a:ext cx="333049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Lato"/>
              </a:rPr>
              <a:t>no proceedings necessary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9893" y="6515258"/>
            <a:ext cx="13639255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Lato Bold"/>
              </a:rPr>
              <a:t>EFDC</a:t>
            </a:r>
            <a:r>
              <a:rPr lang="en-US" sz="3600" dirty="0">
                <a:solidFill>
                  <a:srgbClr val="000000"/>
                </a:solidFill>
                <a:latin typeface="Lato"/>
              </a:rPr>
              <a:t>-European Fluid Dynamics Conference </a:t>
            </a:r>
            <a:r>
              <a:rPr lang="en-US" sz="3600" dirty="0">
                <a:solidFill>
                  <a:srgbClr val="000000"/>
                </a:solidFill>
                <a:latin typeface="Lato Italics"/>
              </a:rPr>
              <a:t>(every 2 years)</a:t>
            </a:r>
          </a:p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Lato Bold"/>
              </a:rPr>
              <a:t>EMMC</a:t>
            </a:r>
            <a:r>
              <a:rPr lang="en-US" sz="3600" dirty="0">
                <a:solidFill>
                  <a:srgbClr val="000000"/>
                </a:solidFill>
                <a:latin typeface="Lato"/>
              </a:rPr>
              <a:t>-European Mechanics of Materials Conference</a:t>
            </a:r>
            <a:r>
              <a:rPr lang="en-US" sz="3600" dirty="0">
                <a:solidFill>
                  <a:srgbClr val="000000"/>
                </a:solidFill>
                <a:latin typeface="Lato Italics"/>
              </a:rPr>
              <a:t> (every 2 years)</a:t>
            </a:r>
          </a:p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Lato Bold"/>
              </a:rPr>
              <a:t>ENOC</a:t>
            </a:r>
            <a:r>
              <a:rPr lang="en-US" sz="3600" dirty="0">
                <a:solidFill>
                  <a:srgbClr val="000000"/>
                </a:solidFill>
                <a:latin typeface="Lato"/>
              </a:rPr>
              <a:t>-European Nonlinear Dynamics Conference</a:t>
            </a:r>
            <a:r>
              <a:rPr lang="en-US" sz="3600" dirty="0">
                <a:solidFill>
                  <a:srgbClr val="000000"/>
                </a:solidFill>
                <a:latin typeface="Lato Italics"/>
              </a:rPr>
              <a:t> (every 3 years</a:t>
            </a:r>
            <a:r>
              <a:rPr lang="en-US" sz="3600" dirty="0">
                <a:solidFill>
                  <a:srgbClr val="000000"/>
                </a:solidFill>
                <a:latin typeface="Lato"/>
              </a:rPr>
              <a:t>)</a:t>
            </a:r>
          </a:p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Lato Bold"/>
              </a:rPr>
              <a:t>ESMC</a:t>
            </a:r>
            <a:r>
              <a:rPr lang="en-US" sz="3600" dirty="0">
                <a:solidFill>
                  <a:srgbClr val="000000"/>
                </a:solidFill>
                <a:latin typeface="Lato"/>
              </a:rPr>
              <a:t>-European Solid Mechanics Conference</a:t>
            </a:r>
            <a:r>
              <a:rPr lang="en-US" sz="3600" dirty="0">
                <a:solidFill>
                  <a:srgbClr val="000000"/>
                </a:solidFill>
                <a:latin typeface="Lato Italics"/>
              </a:rPr>
              <a:t> (every 3 years)</a:t>
            </a:r>
          </a:p>
        </p:txBody>
      </p:sp>
      <p:sp>
        <p:nvSpPr>
          <p:cNvPr id="11" name="AutoShape 11"/>
          <p:cNvSpPr/>
          <p:nvPr/>
        </p:nvSpPr>
        <p:spPr>
          <a:xfrm>
            <a:off x="2128853" y="2580382"/>
            <a:ext cx="14470380" cy="53975"/>
          </a:xfrm>
          <a:prstGeom prst="rect">
            <a:avLst/>
          </a:prstGeom>
          <a:solidFill>
            <a:srgbClr val="515151"/>
          </a:solidFill>
        </p:spPr>
      </p:sp>
      <p:sp>
        <p:nvSpPr>
          <p:cNvPr id="12" name="Freeform 12"/>
          <p:cNvSpPr/>
          <p:nvPr/>
        </p:nvSpPr>
        <p:spPr>
          <a:xfrm>
            <a:off x="1688798" y="2169178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4"/>
                </a:lnTo>
                <a:lnTo>
                  <a:pt x="0" y="87638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3" name="Freeform 13"/>
          <p:cNvSpPr/>
          <p:nvPr/>
        </p:nvSpPr>
        <p:spPr>
          <a:xfrm>
            <a:off x="4945725" y="2196165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4" name="Freeform 14"/>
          <p:cNvSpPr/>
          <p:nvPr/>
        </p:nvSpPr>
        <p:spPr>
          <a:xfrm>
            <a:off x="12310126" y="2142190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5" name="Freeform 15"/>
          <p:cNvSpPr/>
          <p:nvPr/>
        </p:nvSpPr>
        <p:spPr>
          <a:xfrm>
            <a:off x="15719123" y="2196165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6" name="Freeform 16"/>
          <p:cNvSpPr/>
          <p:nvPr/>
        </p:nvSpPr>
        <p:spPr>
          <a:xfrm>
            <a:off x="8629666" y="2196165"/>
            <a:ext cx="880110" cy="876385"/>
          </a:xfrm>
          <a:custGeom>
            <a:avLst/>
            <a:gdLst/>
            <a:ahLst/>
            <a:cxnLst/>
            <a:rect l="l" t="t" r="r" b="b"/>
            <a:pathLst>
              <a:path w="880110" h="876385">
                <a:moveTo>
                  <a:pt x="0" y="0"/>
                </a:moveTo>
                <a:lnTo>
                  <a:pt x="880110" y="0"/>
                </a:lnTo>
                <a:lnTo>
                  <a:pt x="880110" y="876385"/>
                </a:lnTo>
                <a:lnTo>
                  <a:pt x="0" y="87638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4202" y="336871"/>
            <a:ext cx="3098470" cy="307941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152400" y="5165522"/>
            <a:ext cx="11250038" cy="3745186"/>
          </a:xfrm>
          <a:custGeom>
            <a:avLst/>
            <a:gdLst/>
            <a:ahLst/>
            <a:cxnLst/>
            <a:rect l="l" t="t" r="r" b="b"/>
            <a:pathLst>
              <a:path w="11250038" h="3745186">
                <a:moveTo>
                  <a:pt x="0" y="0"/>
                </a:moveTo>
                <a:lnTo>
                  <a:pt x="11250039" y="0"/>
                </a:lnTo>
                <a:lnTo>
                  <a:pt x="11250039" y="3745186"/>
                </a:lnTo>
                <a:lnTo>
                  <a:pt x="0" y="3745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744200" y="5219700"/>
            <a:ext cx="7696051" cy="3745186"/>
          </a:xfrm>
          <a:custGeom>
            <a:avLst/>
            <a:gdLst/>
            <a:ahLst/>
            <a:cxnLst/>
            <a:rect l="l" t="t" r="r" b="b"/>
            <a:pathLst>
              <a:path w="7696051" h="3745186">
                <a:moveTo>
                  <a:pt x="0" y="0"/>
                </a:moveTo>
                <a:lnTo>
                  <a:pt x="7696051" y="0"/>
                </a:lnTo>
                <a:lnTo>
                  <a:pt x="7696051" y="3745186"/>
                </a:lnTo>
                <a:lnTo>
                  <a:pt x="0" y="3745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7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96082" y="531523"/>
            <a:ext cx="2896589" cy="246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7"/>
              </a:lnSpc>
            </a:pPr>
            <a:r>
              <a:rPr lang="en-US" sz="6399">
                <a:solidFill>
                  <a:srgbClr val="FFFFFF"/>
                </a:solidFill>
                <a:latin typeface="Lato Bold"/>
              </a:rPr>
              <a:t>2024 </a:t>
            </a:r>
          </a:p>
          <a:p>
            <a:pPr algn="ctr">
              <a:lnSpc>
                <a:spcPts val="10047"/>
              </a:lnSpc>
            </a:pPr>
            <a:r>
              <a:rPr lang="en-US" sz="6399">
                <a:solidFill>
                  <a:srgbClr val="FFFFFF"/>
                </a:solidFill>
                <a:latin typeface="Lato Bold"/>
              </a:rPr>
              <a:t>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42496" y="1266980"/>
            <a:ext cx="108632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Open Sans Light"/>
              </a:rPr>
              <a:t>CONFERENCES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468" y="2320778"/>
            <a:ext cx="3609884" cy="6937522"/>
            <a:chOff x="0" y="0"/>
            <a:chExt cx="3133810" cy="6022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6022597"/>
            </a:xfrm>
            <a:custGeom>
              <a:avLst/>
              <a:gdLst/>
              <a:ahLst/>
              <a:cxnLst/>
              <a:rect l="l" t="t" r="r" b="b"/>
              <a:pathLst>
                <a:path w="3133810" h="6022597">
                  <a:moveTo>
                    <a:pt x="3009350" y="6022596"/>
                  </a:moveTo>
                  <a:lnTo>
                    <a:pt x="124460" y="6022596"/>
                  </a:lnTo>
                  <a:cubicBezTo>
                    <a:pt x="55880" y="6022596"/>
                    <a:pt x="0" y="5966716"/>
                    <a:pt x="0" y="58981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898136"/>
                  </a:lnTo>
                  <a:cubicBezTo>
                    <a:pt x="3133810" y="5966716"/>
                    <a:pt x="3077930" y="6022597"/>
                    <a:pt x="3009350" y="6022597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878891" y="2320778"/>
            <a:ext cx="3609884" cy="6937522"/>
            <a:chOff x="0" y="0"/>
            <a:chExt cx="3133810" cy="60225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33810" cy="6022597"/>
            </a:xfrm>
            <a:custGeom>
              <a:avLst/>
              <a:gdLst/>
              <a:ahLst/>
              <a:cxnLst/>
              <a:rect l="l" t="t" r="r" b="b"/>
              <a:pathLst>
                <a:path w="3133810" h="6022597">
                  <a:moveTo>
                    <a:pt x="3009350" y="6022596"/>
                  </a:moveTo>
                  <a:lnTo>
                    <a:pt x="124460" y="6022596"/>
                  </a:lnTo>
                  <a:cubicBezTo>
                    <a:pt x="55880" y="6022596"/>
                    <a:pt x="0" y="5966716"/>
                    <a:pt x="0" y="58981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898136"/>
                  </a:lnTo>
                  <a:cubicBezTo>
                    <a:pt x="3133810" y="5966716"/>
                    <a:pt x="3077930" y="6022597"/>
                    <a:pt x="3009350" y="6022597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92680" y="2320778"/>
            <a:ext cx="3609884" cy="6937522"/>
            <a:chOff x="0" y="0"/>
            <a:chExt cx="3133810" cy="60225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6022597"/>
            </a:xfrm>
            <a:custGeom>
              <a:avLst/>
              <a:gdLst/>
              <a:ahLst/>
              <a:cxnLst/>
              <a:rect l="l" t="t" r="r" b="b"/>
              <a:pathLst>
                <a:path w="3133810" h="6022597">
                  <a:moveTo>
                    <a:pt x="3009350" y="6022596"/>
                  </a:moveTo>
                  <a:lnTo>
                    <a:pt x="124460" y="6022596"/>
                  </a:lnTo>
                  <a:cubicBezTo>
                    <a:pt x="55880" y="6022596"/>
                    <a:pt x="0" y="5966716"/>
                    <a:pt x="0" y="58981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898136"/>
                  </a:lnTo>
                  <a:cubicBezTo>
                    <a:pt x="3133810" y="5966716"/>
                    <a:pt x="3077930" y="6022597"/>
                    <a:pt x="3009350" y="6022597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021383" y="419100"/>
            <a:ext cx="108632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Open Sans Light"/>
              </a:rPr>
              <a:t>AWARDS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720078"/>
            <a:ext cx="3264969" cy="124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4"/>
              </a:lnSpc>
              <a:spcBef>
                <a:spcPct val="0"/>
              </a:spcBef>
            </a:pPr>
            <a:r>
              <a:rPr lang="en-US" sz="2557" dirty="0">
                <a:solidFill>
                  <a:srgbClr val="000000"/>
                </a:solidFill>
                <a:latin typeface="Lato Bold"/>
              </a:rPr>
              <a:t>Two «Young Scientist» awards at each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1383" y="2558404"/>
            <a:ext cx="779661" cy="72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022"/>
              </a:lnSpc>
              <a:spcBef>
                <a:spcPct val="0"/>
              </a:spcBef>
            </a:pPr>
            <a:r>
              <a:rPr lang="en-US" sz="3835" u="none">
                <a:solidFill>
                  <a:srgbClr val="000000"/>
                </a:solidFill>
                <a:latin typeface="Lato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23807" y="3720078"/>
            <a:ext cx="3021800" cy="3767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</a:pPr>
            <a:r>
              <a:rPr lang="en-US" sz="2557" dirty="0">
                <a:solidFill>
                  <a:srgbClr val="000000"/>
                </a:solidFill>
                <a:latin typeface="Lato Bold"/>
              </a:rPr>
              <a:t>EUROMECH Prizes in Fluids/Solids:</a:t>
            </a:r>
          </a:p>
          <a:p>
            <a:pPr>
              <a:lnSpc>
                <a:spcPts val="3324"/>
              </a:lnSpc>
            </a:pPr>
            <a:r>
              <a:rPr lang="en-US" sz="2557" dirty="0">
                <a:solidFill>
                  <a:srgbClr val="000000"/>
                </a:solidFill>
                <a:latin typeface="Lato Bold"/>
              </a:rPr>
              <a:t>for outstanding and fundamental research accomplishments in Mechanics </a:t>
            </a:r>
            <a:r>
              <a:rPr lang="en-US" sz="2557" dirty="0">
                <a:solidFill>
                  <a:srgbClr val="000000"/>
                </a:solidFill>
                <a:latin typeface="Lato Italics"/>
              </a:rPr>
              <a:t>(every 2 or 3 years).</a:t>
            </a:r>
          </a:p>
          <a:p>
            <a:pPr marL="0" lvl="0" indent="0" algn="l">
              <a:lnSpc>
                <a:spcPts val="3324"/>
              </a:lnSpc>
              <a:spcBef>
                <a:spcPct val="0"/>
              </a:spcBef>
            </a:pPr>
            <a:endParaRPr lang="en-US" sz="2557" dirty="0">
              <a:solidFill>
                <a:srgbClr val="000000"/>
              </a:solidFill>
              <a:latin typeface="Lato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23807" y="2558404"/>
            <a:ext cx="779661" cy="72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022"/>
              </a:lnSpc>
              <a:spcBef>
                <a:spcPct val="0"/>
              </a:spcBef>
            </a:pPr>
            <a:r>
              <a:rPr lang="en-US" sz="3835" u="none">
                <a:solidFill>
                  <a:srgbClr val="000000"/>
                </a:solidFill>
                <a:latin typeface="Lato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07585" y="3720078"/>
            <a:ext cx="3237906" cy="504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</a:pPr>
            <a:r>
              <a:rPr lang="en-US" sz="2557" dirty="0">
                <a:solidFill>
                  <a:srgbClr val="000000"/>
                </a:solidFill>
                <a:latin typeface="Lato Bold"/>
              </a:rPr>
              <a:t>Fellows in Fluids/Solids:</a:t>
            </a:r>
          </a:p>
          <a:p>
            <a:pPr>
              <a:lnSpc>
                <a:spcPts val="3324"/>
              </a:lnSpc>
            </a:pPr>
            <a:r>
              <a:rPr lang="en-US" sz="2557" dirty="0">
                <a:solidFill>
                  <a:srgbClr val="000000"/>
                </a:solidFill>
                <a:latin typeface="Lato Bold"/>
              </a:rPr>
              <a:t>members of the Mechanics community who have contributed significantly to the advancement of mechanics and related fields </a:t>
            </a:r>
            <a:r>
              <a:rPr lang="en-US" sz="2557" dirty="0">
                <a:solidFill>
                  <a:srgbClr val="000000"/>
                </a:solidFill>
                <a:latin typeface="Lato Italics"/>
              </a:rPr>
              <a:t>(3 to 5 Fellows every 2 or 3 years). </a:t>
            </a:r>
          </a:p>
          <a:p>
            <a:pPr marL="0" lvl="0" indent="0" algn="l">
              <a:lnSpc>
                <a:spcPts val="3324"/>
              </a:lnSpc>
              <a:spcBef>
                <a:spcPct val="0"/>
              </a:spcBef>
            </a:pPr>
            <a:endParaRPr lang="en-US" sz="2557" dirty="0">
              <a:solidFill>
                <a:srgbClr val="000000"/>
              </a:solidFill>
              <a:latin typeface="Lato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137595" y="2558404"/>
            <a:ext cx="779661" cy="72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022"/>
              </a:lnSpc>
              <a:spcBef>
                <a:spcPct val="0"/>
              </a:spcBef>
            </a:pPr>
            <a:r>
              <a:rPr lang="en-US" sz="3835" u="none">
                <a:solidFill>
                  <a:srgbClr val="000000"/>
                </a:solidFill>
                <a:latin typeface="Lato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80589" y="2282678"/>
            <a:ext cx="5168451" cy="742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 Bold"/>
              </a:rPr>
              <a:t>2024 Prize in Fluids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: 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Timothy J.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Pedley</a:t>
            </a: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39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 Bold"/>
              </a:rPr>
              <a:t>2022 Prize in Solids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: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Jean-Jacques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Marigo</a:t>
            </a: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39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 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 Bold"/>
              </a:rPr>
              <a:t>2024 Fellows in Fluids: 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Dwight Barkley, Eric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Lauga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, John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Tsamopoulos</a:t>
            </a: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39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 Bold"/>
              </a:rPr>
              <a:t>2022 Fellows in Solids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: 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Laura De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Lorenzis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, Vikram Deshpande, Umberto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Perego</a:t>
            </a: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446</Words>
  <Application>Microsoft Office PowerPoint</Application>
  <PresentationFormat>Personalizzato</PresentationFormat>
  <Paragraphs>112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Lato Bold</vt:lpstr>
      <vt:lpstr>Arial</vt:lpstr>
      <vt:lpstr>Open Sans Extra Bold</vt:lpstr>
      <vt:lpstr>Lato</vt:lpstr>
      <vt:lpstr>Open Sans Light</vt:lpstr>
      <vt:lpstr>Calibri</vt:lpstr>
      <vt:lpstr>Lato Italics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NAME</dc:title>
  <cp:lastModifiedBy>-</cp:lastModifiedBy>
  <cp:revision>14</cp:revision>
  <dcterms:created xsi:type="dcterms:W3CDTF">2006-08-16T00:00:00Z</dcterms:created>
  <dcterms:modified xsi:type="dcterms:W3CDTF">2024-07-08T14:45:13Z</dcterms:modified>
  <dc:identifier>DAFf1nyCn0E</dc:identifier>
</cp:coreProperties>
</file>